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宋体" pitchFamily="2" charset="-122"/>
      <p:regular r:id="rId21"/>
    </p:embeddedFont>
    <p:embeddedFont>
      <p:font typeface="Calibri" pitchFamily="34" charset="0"/>
      <p:regular r:id="rId22"/>
      <p:bold r:id="rId23"/>
      <p:italic r:id="rId24"/>
      <p:boldItalic r:id="rId25"/>
    </p:embeddedFont>
    <p:embeddedFont>
      <p:font typeface="Microsoft YaHei" pitchFamily="34" charset="-122"/>
      <p:regular r:id="rId26"/>
      <p:bold r:id="rId27"/>
    </p:embeddedFont>
    <p:embeddedFont>
      <p:font typeface="Wingdings 2" pitchFamily="18" charset="2"/>
      <p:regular r:id="rId28"/>
    </p:embeddedFont>
    <p:embeddedFont>
      <p:font typeface="全字庫正楷體 Ext-B" pitchFamily="66" charset="-120"/>
      <p:regular r:id="rId29"/>
    </p:embeddedFont>
    <p:embeddedFont>
      <p:font typeface="Tw Cen MT" pitchFamily="34" charset="0"/>
      <p:regular r:id="rId30"/>
      <p:bold r:id="rId31"/>
      <p:italic r:id="rId32"/>
      <p:boldItalic r:id="rId33"/>
    </p:embeddedFont>
    <p:embeddedFont>
      <p:font typeface="微軟正黑體" pitchFamily="34" charset="-120"/>
      <p:regular r:id="rId34"/>
      <p:bold r:id="rId35"/>
    </p:embeddedFont>
    <p:embeddedFont>
      <p:font typeface="Calibri Light" pitchFamily="34" charset="0"/>
      <p:regular r:id="rId36"/>
      <p:italic r:id="rId37"/>
    </p:embeddedFont>
    <p:embeddedFont>
      <p:font typeface="Microsoft YaHei UI" pitchFamily="34" charset="-122"/>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2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t>
        <a:bodyPr/>
        <a:lstStyle/>
        <a:p>
          <a:endParaRPr lang="zh-TW" altLang="en-US"/>
        </a:p>
      </dgm:t>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t>
        <a:bodyPr/>
        <a:lstStyle/>
        <a:p>
          <a:endParaRPr lang="zh-TW" altLang="en-US"/>
        </a:p>
      </dgm:t>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t>
        <a:bodyPr/>
        <a:lstStyle/>
        <a:p>
          <a:endParaRPr lang="zh-TW" altLang="en-US"/>
        </a:p>
      </dgm:t>
    </dgm:pt>
    <dgm:pt modelId="{7BA6FD4F-E985-49C5-8ABA-2866D22B5C2D}" type="pres">
      <dgm:prSet presAssocID="{206EBEF4-915C-4ECB-ACD5-ED69392826B2}" presName="sibTransLast" presStyleLbl="sibTrans2D1" presStyleIdx="1" presStyleCnt="2"/>
      <dgm:spPr/>
      <dgm:t>
        <a:bodyPr/>
        <a:lstStyle/>
        <a:p>
          <a:endParaRPr lang="zh-TW" altLang="en-US"/>
        </a:p>
      </dgm:t>
    </dgm:pt>
    <dgm:pt modelId="{ACEF0A4D-6532-4E83-8270-ED303122985E}" type="pres">
      <dgm:prSet presAssocID="{206EBEF4-915C-4ECB-ACD5-ED69392826B2}" presName="connectorText" presStyleLbl="sibTrans2D1" presStyleIdx="1" presStyleCnt="2"/>
      <dgm:spPr/>
      <dgm:t>
        <a:bodyPr/>
        <a:lstStyle/>
        <a:p>
          <a:endParaRPr lang="zh-TW" altLang="en-US"/>
        </a:p>
      </dgm:t>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t>
        <a:bodyPr/>
        <a:lstStyle/>
        <a:p>
          <a:endParaRPr lang="zh-TW" altLang="en-US"/>
        </a:p>
      </dgm:t>
    </dgm:pt>
  </dgm:ptLst>
  <dgm:cxnLst>
    <dgm:cxn modelId="{ED024DC1-3584-4C26-97C2-1D574565CEDE}" type="presOf" srcId="{206EBEF4-915C-4ECB-ACD5-ED69392826B2}" destId="{B3D24D1D-CA2B-439D-A4C6-19D7EC5D98A1}" srcOrd="0" destOrd="0" presId="urn:microsoft.com/office/officeart/2005/8/layout/equation2"/>
    <dgm:cxn modelId="{E680ADD6-AC6E-434A-8E47-9B79DABDAD74}" type="presOf" srcId="{6422FFA9-E5FF-454F-A292-B41220B55392}" destId="{98017105-6FEF-42C5-9CCD-5E932848ACAA}"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022A4A93-5509-4276-B93E-C98DFA8308AB}" type="presOf" srcId="{5C2B2F5F-197A-4CF9-B95F-76E20F57B36E}" destId="{7BA6FD4F-E985-49C5-8ABA-2866D22B5C2D}"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6240BF2B-B99A-4E70-B454-33AF81D30DED}" srcId="{206EBEF4-915C-4ECB-ACD5-ED69392826B2}" destId="{6422FFA9-E5FF-454F-A292-B41220B55392}" srcOrd="0" destOrd="0" parTransId="{8062C75E-EE19-46AD-84BD-1C8A7293043C}" sibTransId="{E4676330-D67F-4FC2-82A4-7270A71EFAF7}"/>
    <dgm:cxn modelId="{32266DCD-1D3A-4D3E-8600-DB073AF19D30}" srcId="{206EBEF4-915C-4ECB-ACD5-ED69392826B2}" destId="{F826AFAD-0BC1-4551-AA33-CCA37CBFA97F}" srcOrd="2" destOrd="0" parTransId="{217C3834-892A-45FA-AFF3-900AA4813199}" sibTransId="{CC82178B-1A99-4D93-ADF2-3F3A20C816D4}"/>
    <dgm:cxn modelId="{9C170A64-5797-41D3-8577-04640CC37B31}" type="presOf" srcId="{27B16576-C7DC-4836-A747-A1A0ABA368E8}" destId="{9B4F61E2-06BD-4924-BCBF-0ED0C9FA0B04}" srcOrd="0" destOrd="0" presId="urn:microsoft.com/office/officeart/2005/8/layout/equation2"/>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ts val="3360"/>
            </a:lnSpc>
            <a:spcBef>
              <a:spcPct val="0"/>
            </a:spcBef>
            <a:spcAft>
              <a:spcPts val="600"/>
            </a:spcAft>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ts val="3360"/>
            </a:lnSpc>
            <a:spcBef>
              <a:spcPct val="0"/>
            </a:spcBef>
            <a:spcAft>
              <a:spcPts val="600"/>
            </a:spcAft>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2024/9/14</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2024/9/14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2024/9/14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2024/9/14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2024/9/14</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2024/9/14</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xmlns=""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xmlns=""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xmlns=""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xmlns=""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xmlns=""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xmlns=""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xmlns=""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xmlns=""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xmlns=""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xmlns=""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a:t>
            </a:r>
            <a:r>
              <a:rPr lang="zh-TW" altLang="en-US" sz="2800" b="1" dirty="0" smtClean="0">
                <a:solidFill>
                  <a:srgbClr val="FFFDFC"/>
                </a:solidFill>
                <a:latin typeface="微軟正黑體" panose="020B0604030504040204" pitchFamily="34" charset="-120"/>
                <a:ea typeface="微軟正黑體" panose="020B0604030504040204" pitchFamily="34" charset="-120"/>
                <a:cs typeface="Jua"/>
              </a:rPr>
              <a:t>律師</a:t>
            </a:r>
            <a:endParaRPr lang="en-US" altLang="zh-TW" sz="2800" b="1" dirty="0" smtClean="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smtClean="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xmlns=""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xmlns=""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xmlns=""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xmlns=""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xmlns=""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r>
              <a:rPr lang="en-US" altLang="zh-TW" sz="2800" b="1" dirty="0">
                <a:solidFill>
                  <a:srgbClr val="FFFF00"/>
                </a:solidFill>
                <a:latin typeface="微軟正黑體" panose="020B0604030504040204" pitchFamily="34" charset="-120"/>
                <a:ea typeface="微軟正黑體" panose="020B0604030504040204" pitchFamily="34" charset="-120"/>
                <a:cs typeface="Jua"/>
              </a:rPr>
              <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xmlns=""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xmlns=""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xmlns=""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xmlns=""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xmlns=""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不得</a:t>
            </a:r>
            <a:r>
              <a:rPr lang="zh-TW" altLang="en-US" sz="2400" b="1" dirty="0">
                <a:solidFill>
                  <a:schemeClr val="tx1"/>
                </a:solidFill>
                <a:latin typeface="微軟正黑體" panose="020B0604030504040204" pitchFamily="34" charset="-120"/>
                <a:ea typeface="微軟正黑體" panose="020B0604030504040204" pitchFamily="34" charset="-120"/>
                <a:cs typeface="Jua"/>
              </a:rPr>
              <a:t>兼任公私立</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（限兼課</a:t>
            </a:r>
            <a:r>
              <a:rPr lang="zh-TW" altLang="en-US" sz="2400" b="1" dirty="0">
                <a:solidFill>
                  <a:schemeClr val="tx1"/>
                </a:solidFill>
                <a:latin typeface="微軟正黑體" panose="020B0604030504040204" pitchFamily="34" charset="-120"/>
                <a:ea typeface="微軟正黑體" panose="020B0604030504040204" pitchFamily="34" charset="-120"/>
                <a:cs typeface="Jua"/>
              </a:rPr>
              <a:t>性質</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smtClean="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工作</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en-US" altLang="zh-TW" sz="2400" b="1" dirty="0" smtClean="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者</a:t>
            </a:r>
            <a:r>
              <a:rPr lang="zh-TW" altLang="zh-TW" sz="2400" b="1" dirty="0">
                <a:solidFill>
                  <a:schemeClr val="tx1"/>
                </a:solidFill>
                <a:latin typeface="微軟正黑體" panose="020B0604030504040204" pitchFamily="34" charset="-120"/>
                <a:ea typeface="微軟正黑體" panose="020B0604030504040204" pitchFamily="34" charset="-120"/>
                <a:cs typeface="Jua"/>
              </a:rPr>
              <a:t>，每週以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xmlns=""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xmlns=""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xmlns=""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xmlns=""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xmlns=""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xmlns=""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xmlns=""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xmlns=""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r>
              <a:rPr lang="en-US" altLang="zh-TW" sz="2400" b="1" dirty="0">
                <a:solidFill>
                  <a:srgbClr val="003399"/>
                </a:solidFill>
                <a:latin typeface="微軟正黑體" panose="020B0604030504040204" pitchFamily="34" charset="-120"/>
                <a:ea typeface="微軟正黑體" panose="020B0604030504040204" pitchFamily="34" charset="-120"/>
              </a:rPr>
              <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r>
              <a:rPr lang="en-US" altLang="zh-TW" sz="2400" b="1" dirty="0">
                <a:solidFill>
                  <a:srgbClr val="003399"/>
                </a:solidFill>
                <a:latin typeface="微軟正黑體" panose="020B0604030504040204" pitchFamily="34" charset="-120"/>
                <a:ea typeface="微軟正黑體" panose="020B0604030504040204" pitchFamily="34" charset="-120"/>
              </a:rPr>
              <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xmlns=""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xmlns=""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xmlns=""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xmlns=""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xmlns=""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xmlns=""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xmlns=""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xmlns=""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xmlns=""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xmlns=""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xmlns=""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xmlns=""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xmlns=""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smtClean="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對</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公務員名譽、政府信譽、其本職性質有妨礙或有利益衝突</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xmlns=""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xmlns=""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xmlns=""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xmlns=""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xmlns=""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xmlns=""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xmlns=""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xmlns=""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xmlns=""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xmlns=""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xmlns=""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xmlns=""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xmlns=""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xmlns=""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xmlns=""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xmlns=""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xmlns=""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xmlns="" val="2122687359"/>
                    </a:ext>
                  </a:extLst>
                </a:gridCol>
                <a:gridCol w="1109147">
                  <a:extLst>
                    <a:ext uri="{9D8B030D-6E8A-4147-A177-3AD203B41FA5}">
                      <a16:colId xmlns:a16="http://schemas.microsoft.com/office/drawing/2014/main" xmlns="" val="2632685242"/>
                    </a:ext>
                  </a:extLst>
                </a:gridCol>
                <a:gridCol w="10137484">
                  <a:extLst>
                    <a:ext uri="{9D8B030D-6E8A-4147-A177-3AD203B41FA5}">
                      <a16:colId xmlns:a16="http://schemas.microsoft.com/office/drawing/2014/main" xmlns="" val="839823645"/>
                    </a:ext>
                  </a:extLst>
                </a:gridCol>
                <a:gridCol w="1009934">
                  <a:extLst>
                    <a:ext uri="{9D8B030D-6E8A-4147-A177-3AD203B41FA5}">
                      <a16:colId xmlns:a16="http://schemas.microsoft.com/office/drawing/2014/main" xmlns=""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smtClean="0">
                          <a:solidFill>
                            <a:schemeClr val="bg1"/>
                          </a:solidFill>
                        </a:rPr>
                        <a:t>問                                       </a:t>
                      </a:r>
                      <a:r>
                        <a:rPr lang="zh-TW" altLang="en-US" b="1" dirty="0">
                          <a:solidFill>
                            <a:schemeClr val="bg1"/>
                          </a:solidFill>
                        </a:rPr>
                        <a:t>題</a:t>
                      </a:r>
                    </a:p>
                  </a:txBody>
                  <a:tcPr>
                    <a:solidFill>
                      <a:schemeClr val="accent6">
                        <a:lumMod val="75000"/>
                      </a:schemeClr>
                    </a:solidFill>
                  </a:tcPr>
                </a:tc>
                <a:tc>
                  <a:txBody>
                    <a:bodyPr/>
                    <a:lstStyle/>
                    <a:p>
                      <a:pPr marL="0" algn="ctr" defTabSz="1371600" rtl="0" eaLnBrk="1" latinLnBrk="0" hangingPunct="1"/>
                      <a:r>
                        <a:rPr lang="zh-TW" altLang="en-US" sz="2700" b="1" kern="1200" dirty="0" smtClean="0">
                          <a:solidFill>
                            <a:schemeClr val="bg1"/>
                          </a:solidFill>
                          <a:latin typeface="Arial"/>
                          <a:ea typeface="Arial"/>
                          <a:cs typeface="Arial"/>
                        </a:rPr>
                        <a:t>頁碼</a:t>
                      </a:r>
                      <a:endParaRPr lang="zh-TW" altLang="en-US" sz="2700" b="1" kern="1200" dirty="0">
                        <a:solidFill>
                          <a:schemeClr val="bg1"/>
                        </a:solidFill>
                        <a:latin typeface="Arial"/>
                        <a:ea typeface="Arial"/>
                        <a:cs typeface="Arial"/>
                      </a:endParaRPr>
                    </a:p>
                  </a:txBody>
                  <a:tcPr>
                    <a:solidFill>
                      <a:schemeClr val="accent6">
                        <a:lumMod val="75000"/>
                      </a:schemeClr>
                    </a:solidFill>
                  </a:tcPr>
                </a:tc>
                <a:extLst>
                  <a:ext uri="{0D108BD9-81ED-4DB2-BD59-A6C34878D82A}">
                    <a16:rowId xmlns:a16="http://schemas.microsoft.com/office/drawing/2014/main" xmlns=""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xmlns=""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xmlns=""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xmlns=""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xmlns=""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xmlns=""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xmlns=""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xmlns=""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xmlns=""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xmlns=""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xmlns=""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xmlns=""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xmlns=""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xmlns=""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xmlns=""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xmlns="" val="2122687359"/>
                    </a:ext>
                  </a:extLst>
                </a:gridCol>
                <a:gridCol w="1218175">
                  <a:extLst>
                    <a:ext uri="{9D8B030D-6E8A-4147-A177-3AD203B41FA5}">
                      <a16:colId xmlns:a16="http://schemas.microsoft.com/office/drawing/2014/main" xmlns="" val="1270095843"/>
                    </a:ext>
                  </a:extLst>
                </a:gridCol>
                <a:gridCol w="9072365">
                  <a:extLst>
                    <a:ext uri="{9D8B030D-6E8A-4147-A177-3AD203B41FA5}">
                      <a16:colId xmlns:a16="http://schemas.microsoft.com/office/drawing/2014/main" xmlns="" val="839823645"/>
                    </a:ext>
                  </a:extLst>
                </a:gridCol>
                <a:gridCol w="1026358">
                  <a:extLst>
                    <a:ext uri="{9D8B030D-6E8A-4147-A177-3AD203B41FA5}">
                      <a16:colId xmlns:a16="http://schemas.microsoft.com/office/drawing/2014/main" xmlns=""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問                                                 </a:t>
                      </a:r>
                      <a:r>
                        <a:rPr lang="zh-TW" altLang="en-US" b="1" dirty="0">
                          <a:solidFill>
                            <a:schemeClr val="bg1"/>
                          </a:solidFill>
                          <a:latin typeface="微軟正黑體" panose="020B0604030504040204" pitchFamily="34" charset="-120"/>
                          <a:ea typeface="微軟正黑體" panose="020B0604030504040204" pitchFamily="34" charset="-120"/>
                        </a:rPr>
                        <a:t>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xmlns=""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xmlns=""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xmlns=""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xmlns=""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xmlns=""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xmlns=""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xmlns=""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xmlns="" val="2872861442"/>
                  </a:ext>
                </a:extLst>
              </a:tr>
            </a:tbl>
          </a:graphicData>
        </a:graphic>
      </p:graphicFrame>
      <p:pic>
        <p:nvPicPr>
          <p:cNvPr id="5" name="圖形 4" descr="會議">
            <a:extLst>
              <a:ext uri="{FF2B5EF4-FFF2-40B4-BE49-F238E27FC236}">
                <a16:creationId xmlns:a16="http://schemas.microsoft.com/office/drawing/2014/main" xmlns="" id="{E182BE9C-5C92-FA36-2224-988F4CA13F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xmlns=""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xmlns=""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xmlns=""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xmlns=""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xmlns=""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xmlns=""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xmlns=""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xmlns=""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xmlns=""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xmlns=""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xmlns=""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相關解釋可</a:t>
            </a:r>
            <a:r>
              <a:rPr lang="zh-TW" altLang="en-US" sz="2800" b="1" dirty="0">
                <a:solidFill>
                  <a:schemeClr val="tx1"/>
                </a:solidFill>
                <a:latin typeface="微軟正黑體" panose="020B0604030504040204" pitchFamily="34" charset="-120"/>
                <a:ea typeface="微軟正黑體" panose="020B0604030504040204" pitchFamily="34" charset="-120"/>
              </a:rPr>
              <a:t>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xmlns=""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xmlns=""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xmlns=""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xmlns=""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xmlns=""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xmlns=""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xmlns=""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xmlns=""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xmlns=""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xmlns=""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xmlns=""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xmlns=""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xmlns=""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xmlns=""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xmlns=""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xmlns=""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xmlns=""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xmlns=""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xmlns=""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xmlns=""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xmlns=""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xmlns=""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xmlns=""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xmlns=""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xmlns=""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xmlns=""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xmlns=""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xmlns=""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xmlns=""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xmlns=""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xmlns=""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xmlns=""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xmlns=""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xmlns=""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smtClean="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2129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16</vt:i4>
      </vt:variant>
    </vt:vector>
  </HeadingPairs>
  <TitlesOfParts>
    <vt:vector size="33" baseType="lpstr">
      <vt:lpstr>Arial</vt:lpstr>
      <vt:lpstr>新細明體</vt:lpstr>
      <vt:lpstr>宋体</vt:lpstr>
      <vt:lpstr>Jua</vt:lpstr>
      <vt:lpstr>Wingdings</vt:lpstr>
      <vt:lpstr>Calibri</vt:lpstr>
      <vt:lpstr>Microsoft YaHei</vt:lpstr>
      <vt:lpstr>Wingdings 2</vt:lpstr>
      <vt:lpstr>全字庫正楷體 Ext-B</vt:lpstr>
      <vt:lpstr>Tw Cen MT</vt:lpstr>
      <vt:lpstr>微軟正黑體</vt:lpstr>
      <vt:lpstr>Alfa Slab One</vt:lpstr>
      <vt:lpstr>Alice</vt:lpstr>
      <vt:lpstr>Calibri Light</vt:lpstr>
      <vt:lpstr>Microsoft YaHei UI</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user</cp:lastModifiedBy>
  <cp:revision>279</cp:revision>
  <cp:lastPrinted>2024-09-06T03:19:55Z</cp:lastPrinted>
  <dcterms:modified xsi:type="dcterms:W3CDTF">2024-09-14T04:15:31Z</dcterms:modified>
</cp:coreProperties>
</file>