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2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04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95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75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7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57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41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11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70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49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211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832D5-C55A-4618-BF1B-ACBB64B9A43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95BD-76E6-4E4A-9018-C2BC172713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80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3298" y="251118"/>
            <a:ext cx="10885406" cy="501149"/>
          </a:xfrm>
        </p:spPr>
        <p:txBody>
          <a:bodyPr>
            <a:noAutofit/>
          </a:bodyPr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行政院與所屬中央及地方各機關（構）公務員服勤實施辦法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宣導單張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428953"/>
              </p:ext>
            </p:extLst>
          </p:nvPr>
        </p:nvGraphicFramePr>
        <p:xfrm>
          <a:off x="304801" y="923436"/>
          <a:ext cx="11582400" cy="585053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21825">
                  <a:extLst>
                    <a:ext uri="{9D8B030D-6E8A-4147-A177-3AD203B41FA5}">
                      <a16:colId xmlns:a16="http://schemas.microsoft.com/office/drawing/2014/main" xmlns="" val="2470379667"/>
                    </a:ext>
                  </a:extLst>
                </a:gridCol>
                <a:gridCol w="1610873">
                  <a:extLst>
                    <a:ext uri="{9D8B030D-6E8A-4147-A177-3AD203B41FA5}">
                      <a16:colId xmlns:a16="http://schemas.microsoft.com/office/drawing/2014/main" xmlns="" val="2302453365"/>
                    </a:ext>
                  </a:extLst>
                </a:gridCol>
                <a:gridCol w="2133912">
                  <a:extLst>
                    <a:ext uri="{9D8B030D-6E8A-4147-A177-3AD203B41FA5}">
                      <a16:colId xmlns:a16="http://schemas.microsoft.com/office/drawing/2014/main" xmlns="" val="2285763431"/>
                    </a:ext>
                  </a:extLst>
                </a:gridCol>
                <a:gridCol w="2229852">
                  <a:extLst>
                    <a:ext uri="{9D8B030D-6E8A-4147-A177-3AD203B41FA5}">
                      <a16:colId xmlns:a16="http://schemas.microsoft.com/office/drawing/2014/main" xmlns="" val="3415671919"/>
                    </a:ext>
                  </a:extLst>
                </a:gridCol>
                <a:gridCol w="1833823">
                  <a:extLst>
                    <a:ext uri="{9D8B030D-6E8A-4147-A177-3AD203B41FA5}">
                      <a16:colId xmlns:a16="http://schemas.microsoft.com/office/drawing/2014/main" xmlns="" val="2972176725"/>
                    </a:ext>
                  </a:extLst>
                </a:gridCol>
                <a:gridCol w="1952115">
                  <a:extLst>
                    <a:ext uri="{9D8B030D-6E8A-4147-A177-3AD203B41FA5}">
                      <a16:colId xmlns:a16="http://schemas.microsoft.com/office/drawing/2014/main" xmlns="" val="4087232821"/>
                    </a:ext>
                  </a:extLst>
                </a:gridCol>
              </a:tblGrid>
              <a:tr h="160665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　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延長工時態樣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sz="18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endParaRPr lang="en-US" altLang="zh-TW" sz="18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/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時數上限</a:t>
                      </a:r>
                    </a:p>
                    <a:p>
                      <a:pPr algn="l"/>
                      <a:endParaRPr lang="zh-TW" altLang="en-US" sz="1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公務員服務法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服勤辦法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搶救重大災害、處理緊急或重大突發事件、辦理重大專案業務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服勤辦法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有急迫必要性，且機關（構）人力臨時調度有困難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服勤辦法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辦理特殊重大專案業務確有需要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服勤辦法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辦理季節性、週期性工作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6843265"/>
                  </a:ext>
                </a:extLst>
              </a:tr>
              <a:tr h="963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每日辦公時數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</a:p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延長辦公時數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不得連續超過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不限制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80171"/>
                  </a:ext>
                </a:extLst>
              </a:tr>
              <a:tr h="12554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每月延長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辦公時數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控制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</a:t>
                      </a:r>
                      <a:endParaRPr lang="en-US" altLang="zh-TW" sz="2000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不超過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240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審慎評估使用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r>
                        <a:rPr lang="zh-TW" altLang="en-US" sz="20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</a:t>
                      </a:r>
                      <a:endParaRPr lang="en-US" altLang="zh-TW" sz="2000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kern="12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以二個月為限，必要時得再延長一個月</a:t>
                      </a:r>
                      <a:r>
                        <a:rPr lang="en-US" altLang="zh-TW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2154305"/>
                  </a:ext>
                </a:extLst>
              </a:tr>
              <a:tr h="963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報府時間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事由發生之日起</a:t>
                      </a:r>
                      <a:r>
                        <a:rPr lang="zh-TW" alt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一個月內</a:t>
                      </a:r>
                      <a:endParaRPr lang="en-US" altLang="zh-TW" sz="20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報主管機關備查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事前經主管機關同意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0336377"/>
                  </a:ext>
                </a:extLst>
              </a:tr>
              <a:tr h="921562">
                <a:tc gridSpan="6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zh-TW" altLang="en-US" sz="1800" b="1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延長辦公時數要件：</a:t>
                      </a:r>
                      <a:r>
                        <a:rPr lang="en-US" altLang="zh-TW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經主管指派。</a:t>
                      </a:r>
                      <a:r>
                        <a:rPr lang="en-US" altLang="zh-TW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法定辦公時數以外。</a:t>
                      </a:r>
                      <a:r>
                        <a:rPr lang="en-US" altLang="zh-TW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執行職務。</a:t>
                      </a:r>
                      <a:endParaRPr lang="en-US" altLang="zh-TW" sz="1800" u="none" strike="noStrike" kern="1200" baseline="0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zh-TW" altLang="en-US" sz="1800" b="1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加班申請期限：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事先申請，遇有緊急狀況不及事先填寫，至遲於加班日起</a:t>
                      </a:r>
                      <a:r>
                        <a:rPr lang="en-US" altLang="zh-TW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個工作日內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至差勤系統申請。</a:t>
                      </a:r>
                      <a:endParaRPr lang="en-US" altLang="zh-TW" sz="180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zh-TW" altLang="en-US" sz="1800" b="1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加班補休期限：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加班時數經以補休假為補償方式者，應於補休期限</a:t>
                      </a:r>
                      <a:r>
                        <a:rPr lang="en-US" altLang="zh-TW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年內休畢</a:t>
                      </a:r>
                      <a:r>
                        <a:rPr lang="zh-TW" altLang="en-US" sz="180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356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01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242</Words>
  <Application>Microsoft Office PowerPoint</Application>
  <PresentationFormat>自訂</PresentationFormat>
  <Paragraphs>37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行政院與所屬中央及地方各機關（構）公務員服勤實施辦法 宣導單張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行政院與所屬中央及地方各機關（構）公務員服勤實施辦法</dc:title>
  <dc:creator>葉宸妤</dc:creator>
  <cp:lastModifiedBy>user</cp:lastModifiedBy>
  <cp:revision>17</cp:revision>
  <dcterms:created xsi:type="dcterms:W3CDTF">2024-07-16T03:33:38Z</dcterms:created>
  <dcterms:modified xsi:type="dcterms:W3CDTF">2025-03-11T05:48:28Z</dcterms:modified>
</cp:coreProperties>
</file>